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8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70E89-6C0A-45EA-A43B-A146466C5AB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3A8FBC-5447-40D7-BC2B-7ED7F32DA750}">
      <dgm:prSet/>
      <dgm:spPr/>
      <dgm:t>
        <a:bodyPr/>
        <a:lstStyle/>
        <a:p>
          <a:pPr algn="ctr"/>
          <a:r>
            <a:rPr lang="el-GR" b="0" i="0" baseline="0"/>
            <a:t>Τι είναι ένας μικροελεγκτής;</a:t>
          </a:r>
          <a:endParaRPr lang="en-US"/>
        </a:p>
      </dgm:t>
    </dgm:pt>
    <dgm:pt modelId="{B4881D49-854E-4F6A-9366-11A9FF68CC05}" type="parTrans" cxnId="{05BCE9FA-0905-4199-A584-A5604359970E}">
      <dgm:prSet/>
      <dgm:spPr/>
      <dgm:t>
        <a:bodyPr/>
        <a:lstStyle/>
        <a:p>
          <a:endParaRPr lang="en-US"/>
        </a:p>
      </dgm:t>
    </dgm:pt>
    <dgm:pt modelId="{709EC33B-AC92-4333-BF15-D33AC6EA7DAA}" type="sibTrans" cxnId="{05BCE9FA-0905-4199-A584-A5604359970E}">
      <dgm:prSet/>
      <dgm:spPr/>
      <dgm:t>
        <a:bodyPr/>
        <a:lstStyle/>
        <a:p>
          <a:endParaRPr lang="en-US"/>
        </a:p>
      </dgm:t>
    </dgm:pt>
    <dgm:pt modelId="{89EBBDD8-EB81-4D67-9786-01794AF6D145}" type="pres">
      <dgm:prSet presAssocID="{2B470E89-6C0A-45EA-A43B-A146466C5AB6}" presName="linear" presStyleCnt="0">
        <dgm:presLayoutVars>
          <dgm:animLvl val="lvl"/>
          <dgm:resizeHandles val="exact"/>
        </dgm:presLayoutVars>
      </dgm:prSet>
      <dgm:spPr/>
    </dgm:pt>
    <dgm:pt modelId="{E8093A3E-B63E-4FC9-B3B0-3F10EF133780}" type="pres">
      <dgm:prSet presAssocID="{293A8FBC-5447-40D7-BC2B-7ED7F32DA750}" presName="parentText" presStyleLbl="node1" presStyleIdx="0" presStyleCnt="1" custLinFactNeighborX="167" custLinFactNeighborY="-188">
        <dgm:presLayoutVars>
          <dgm:chMax val="0"/>
          <dgm:bulletEnabled val="1"/>
        </dgm:presLayoutVars>
      </dgm:prSet>
      <dgm:spPr/>
    </dgm:pt>
  </dgm:ptLst>
  <dgm:cxnLst>
    <dgm:cxn modelId="{6B5AE216-66ED-4F06-B4DA-20F66608A935}" type="presOf" srcId="{293A8FBC-5447-40D7-BC2B-7ED7F32DA750}" destId="{E8093A3E-B63E-4FC9-B3B0-3F10EF133780}" srcOrd="0" destOrd="0" presId="urn:microsoft.com/office/officeart/2005/8/layout/vList2"/>
    <dgm:cxn modelId="{7C5D3C74-1EA2-4758-AF1A-D800EA8462EE}" type="presOf" srcId="{2B470E89-6C0A-45EA-A43B-A146466C5AB6}" destId="{89EBBDD8-EB81-4D67-9786-01794AF6D145}" srcOrd="0" destOrd="0" presId="urn:microsoft.com/office/officeart/2005/8/layout/vList2"/>
    <dgm:cxn modelId="{05BCE9FA-0905-4199-A584-A5604359970E}" srcId="{2B470E89-6C0A-45EA-A43B-A146466C5AB6}" destId="{293A8FBC-5447-40D7-BC2B-7ED7F32DA750}" srcOrd="0" destOrd="0" parTransId="{B4881D49-854E-4F6A-9366-11A9FF68CC05}" sibTransId="{709EC33B-AC92-4333-BF15-D33AC6EA7DAA}"/>
    <dgm:cxn modelId="{16C1D8A7-F8C8-48D5-A678-425F48D7ACD0}" type="presParOf" srcId="{89EBBDD8-EB81-4D67-9786-01794AF6D145}" destId="{E8093A3E-B63E-4FC9-B3B0-3F10EF13378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5D5B0-B65E-4BF8-9126-9D6BF9E3865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3AFAF5-EB49-43C3-A0DA-B059A364ADE2}">
      <dgm:prSet/>
      <dgm:spPr/>
      <dgm:t>
        <a:bodyPr/>
        <a:lstStyle/>
        <a:p>
          <a:pPr algn="ctr"/>
          <a:r>
            <a:rPr lang="el-GR" b="0" i="0" baseline="0" dirty="0"/>
            <a:t>Που Χρησιμοποιούμε Μικροελεγκτές;</a:t>
          </a:r>
          <a:endParaRPr lang="en-US" dirty="0"/>
        </a:p>
      </dgm:t>
    </dgm:pt>
    <dgm:pt modelId="{BA5833F0-DBA4-4E20-B5DB-E336A429CF45}" type="parTrans" cxnId="{3CC2A3D7-E5BE-4067-823C-A05E6C23C39E}">
      <dgm:prSet/>
      <dgm:spPr/>
      <dgm:t>
        <a:bodyPr/>
        <a:lstStyle/>
        <a:p>
          <a:endParaRPr lang="en-US"/>
        </a:p>
      </dgm:t>
    </dgm:pt>
    <dgm:pt modelId="{A609371E-6F94-4B40-B8DB-76569F1B7258}" type="sibTrans" cxnId="{3CC2A3D7-E5BE-4067-823C-A05E6C23C39E}">
      <dgm:prSet/>
      <dgm:spPr/>
      <dgm:t>
        <a:bodyPr/>
        <a:lstStyle/>
        <a:p>
          <a:endParaRPr lang="en-US"/>
        </a:p>
      </dgm:t>
    </dgm:pt>
    <dgm:pt modelId="{EA66F0D3-6B6F-435A-98C9-C9A3C1C5EDD2}" type="pres">
      <dgm:prSet presAssocID="{25A5D5B0-B65E-4BF8-9126-9D6BF9E3865B}" presName="linear" presStyleCnt="0">
        <dgm:presLayoutVars>
          <dgm:animLvl val="lvl"/>
          <dgm:resizeHandles val="exact"/>
        </dgm:presLayoutVars>
      </dgm:prSet>
      <dgm:spPr/>
    </dgm:pt>
    <dgm:pt modelId="{381FE101-AB49-4054-AD26-E774887A842E}" type="pres">
      <dgm:prSet presAssocID="{F53AFAF5-EB49-43C3-A0DA-B059A364ADE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993AC67-22BE-4015-8359-3C5673C129F8}" type="presOf" srcId="{25A5D5B0-B65E-4BF8-9126-9D6BF9E3865B}" destId="{EA66F0D3-6B6F-435A-98C9-C9A3C1C5EDD2}" srcOrd="0" destOrd="0" presId="urn:microsoft.com/office/officeart/2005/8/layout/vList2"/>
    <dgm:cxn modelId="{7A95F998-7026-4F3D-8CF8-DE8E545032E8}" type="presOf" srcId="{F53AFAF5-EB49-43C3-A0DA-B059A364ADE2}" destId="{381FE101-AB49-4054-AD26-E774887A842E}" srcOrd="0" destOrd="0" presId="urn:microsoft.com/office/officeart/2005/8/layout/vList2"/>
    <dgm:cxn modelId="{3CC2A3D7-E5BE-4067-823C-A05E6C23C39E}" srcId="{25A5D5B0-B65E-4BF8-9126-9D6BF9E3865B}" destId="{F53AFAF5-EB49-43C3-A0DA-B059A364ADE2}" srcOrd="0" destOrd="0" parTransId="{BA5833F0-DBA4-4E20-B5DB-E336A429CF45}" sibTransId="{A609371E-6F94-4B40-B8DB-76569F1B7258}"/>
    <dgm:cxn modelId="{E0BB371E-EA38-4BD5-A479-57F7C45D6958}" type="presParOf" srcId="{EA66F0D3-6B6F-435A-98C9-C9A3C1C5EDD2}" destId="{381FE101-AB49-4054-AD26-E774887A84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6B71A3-ED12-4F93-8919-47821ACBAAA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BA537F-7BFA-41FB-A1EF-012FAFCC47BF}">
      <dgm:prSet/>
      <dgm:spPr/>
      <dgm:t>
        <a:bodyPr/>
        <a:lstStyle/>
        <a:p>
          <a:pPr algn="ctr"/>
          <a:r>
            <a:rPr lang="el-GR" b="0" i="0" baseline="0"/>
            <a:t>Τι είναι το Arduino;</a:t>
          </a:r>
          <a:endParaRPr lang="en-US"/>
        </a:p>
      </dgm:t>
    </dgm:pt>
    <dgm:pt modelId="{42576210-AC06-4A75-87AE-144ED68A2875}" type="parTrans" cxnId="{5179C15B-2415-4139-858B-572441281718}">
      <dgm:prSet/>
      <dgm:spPr/>
      <dgm:t>
        <a:bodyPr/>
        <a:lstStyle/>
        <a:p>
          <a:endParaRPr lang="en-US"/>
        </a:p>
      </dgm:t>
    </dgm:pt>
    <dgm:pt modelId="{16F82ADB-5631-49E0-9619-4C3E8B8EFB5B}" type="sibTrans" cxnId="{5179C15B-2415-4139-858B-572441281718}">
      <dgm:prSet/>
      <dgm:spPr/>
      <dgm:t>
        <a:bodyPr/>
        <a:lstStyle/>
        <a:p>
          <a:endParaRPr lang="en-US"/>
        </a:p>
      </dgm:t>
    </dgm:pt>
    <dgm:pt modelId="{388B9EA5-A5D9-4B53-A518-422F1C0440AB}" type="pres">
      <dgm:prSet presAssocID="{B76B71A3-ED12-4F93-8919-47821ACBAAAE}" presName="linear" presStyleCnt="0">
        <dgm:presLayoutVars>
          <dgm:animLvl val="lvl"/>
          <dgm:resizeHandles val="exact"/>
        </dgm:presLayoutVars>
      </dgm:prSet>
      <dgm:spPr/>
    </dgm:pt>
    <dgm:pt modelId="{EF4A6910-E527-41E8-B8F7-C76694937CFF}" type="pres">
      <dgm:prSet presAssocID="{45BA537F-7BFA-41FB-A1EF-012FAFCC47B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BE60D04-A549-4675-9CCF-FB2B317288C8}" type="presOf" srcId="{45BA537F-7BFA-41FB-A1EF-012FAFCC47BF}" destId="{EF4A6910-E527-41E8-B8F7-C76694937CFF}" srcOrd="0" destOrd="0" presId="urn:microsoft.com/office/officeart/2005/8/layout/vList2"/>
    <dgm:cxn modelId="{5179C15B-2415-4139-858B-572441281718}" srcId="{B76B71A3-ED12-4F93-8919-47821ACBAAAE}" destId="{45BA537F-7BFA-41FB-A1EF-012FAFCC47BF}" srcOrd="0" destOrd="0" parTransId="{42576210-AC06-4A75-87AE-144ED68A2875}" sibTransId="{16F82ADB-5631-49E0-9619-4C3E8B8EFB5B}"/>
    <dgm:cxn modelId="{E4115AE8-82D1-42AB-83B5-8C6CC1301F56}" type="presOf" srcId="{B76B71A3-ED12-4F93-8919-47821ACBAAAE}" destId="{388B9EA5-A5D9-4B53-A518-422F1C0440AB}" srcOrd="0" destOrd="0" presId="urn:microsoft.com/office/officeart/2005/8/layout/vList2"/>
    <dgm:cxn modelId="{C8E79733-48F9-4C7D-B907-065FDCD7E782}" type="presParOf" srcId="{388B9EA5-A5D9-4B53-A518-422F1C0440AB}" destId="{EF4A6910-E527-41E8-B8F7-C76694937C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93A3E-B63E-4FC9-B3B0-3F10EF133780}">
      <dsp:nvSpPr>
        <dsp:cNvPr id="0" name=""/>
        <dsp:cNvSpPr/>
      </dsp:nvSpPr>
      <dsp:spPr>
        <a:xfrm>
          <a:off x="0" y="0"/>
          <a:ext cx="5328000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/>
            <a:t>Τι είναι ένας μικροελεγκτής;</a:t>
          </a:r>
          <a:endParaRPr lang="en-US" sz="2400" kern="1200"/>
        </a:p>
      </dsp:txBody>
      <dsp:txXfrm>
        <a:off x="28100" y="28100"/>
        <a:ext cx="5271800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FE101-AB49-4054-AD26-E774887A842E}">
      <dsp:nvSpPr>
        <dsp:cNvPr id="0" name=""/>
        <dsp:cNvSpPr/>
      </dsp:nvSpPr>
      <dsp:spPr>
        <a:xfrm>
          <a:off x="0" y="3840"/>
          <a:ext cx="6674717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 dirty="0"/>
            <a:t>Που Χρησιμοποιούμε Μικροελεγκτές;</a:t>
          </a:r>
          <a:endParaRPr lang="en-US" sz="2400" kern="1200" dirty="0"/>
        </a:p>
      </dsp:txBody>
      <dsp:txXfrm>
        <a:off x="28100" y="31940"/>
        <a:ext cx="6618517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A6910-E527-41E8-B8F7-C76694937CFF}">
      <dsp:nvSpPr>
        <dsp:cNvPr id="0" name=""/>
        <dsp:cNvSpPr/>
      </dsp:nvSpPr>
      <dsp:spPr>
        <a:xfrm>
          <a:off x="0" y="1080"/>
          <a:ext cx="5472000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/>
            <a:t>Τι είναι το Arduino;</a:t>
          </a:r>
          <a:endParaRPr lang="en-US" sz="2400" kern="1200"/>
        </a:p>
      </dsp:txBody>
      <dsp:txXfrm>
        <a:off x="28100" y="29180"/>
        <a:ext cx="5415800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30BE00-E4C8-4628-93CA-86EBBDABE0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86597-C409-4141-A288-891FA5B6178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B928D-CE75-4476-BA9E-6526EF09241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75847-AC85-44C2-8038-53EC401EE553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FCC84142-4AD1-4EEE-B4E8-CB2D0BA7F1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21890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9FDF3-BF03-48D7-9891-5BE6315CDE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C8FE0-6AF8-4900-9AB4-5EDF0DA0547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2054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F4FFC-7C7D-4AA5-BAD4-4A10B1530D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95126-5410-4EFC-92D8-6C027D5E8A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D4C8E-63EE-4F19-A5C3-A1ED461BDB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65A30-1210-44A3-9AD2-35E42B7AC6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222BB-C8D2-4927-949B-1BF57ACACE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29FA0-25F3-4EB5-B737-6518381E40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7191AA-6FB9-44D0-B09C-86F8744E57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AD500F-FAA4-45D1-A709-66B4039834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321C4-C815-4A86-971D-2D6C624C94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B01A6-01DA-44BB-AAEE-511EA58A90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6248-3530-4DAA-A04A-CCB539DBA3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11A5B4-9729-4780-A969-02D6561A86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A459D-99B0-4751-9CD0-62DE3921BF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39B90-AE32-4613-B604-5D1B61CE84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16247-3408-4EBA-8C75-DF1E508B0C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A7FC9-FE41-4C81-9FE6-A4CC1D9020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92B4F-A9F5-4BFD-B5A0-2117C1CD86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769BD-03CE-463A-823D-4284F1D2A0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DC5C8-D9A0-4023-8E9B-BD3041B52B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ECA4A-E582-4837-AD2C-5FAAD8B951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36B4C-22FE-43BD-9F6D-6180F7275D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6477-19FA-4FDF-8E25-75BC395D1C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601BB-AC1D-4893-B490-10DBEFFD7C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E5630-92F7-44B3-BA23-B20E28394C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4F023-6BFD-4857-B427-08C158B0AE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6B4A6-EBD3-4877-B72A-E4E893A30E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5412-8E43-492A-B0C5-1A588C2CF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94D22-F7DA-42A5-A14B-F45C53725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17F2D-85DD-4148-AAC9-752F1262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D30B3-D073-4D1C-8C19-DDECB797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A3BF3-72CF-413E-8A83-589F25BD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3992EF-2326-49BB-8254-668785FB427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494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FCE2-77AB-4897-9ADB-CB6FC5E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46611-7161-4BAD-BD34-0B7092267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5DA1-4BDF-4F39-852D-1E0710F2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0018C-70D9-444A-8FA6-E1E11867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74958-88AB-4A7B-8F8E-DCC59CCE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0BCBA0-C5CF-4559-8F10-D826902AA27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13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B6570-3883-4A93-8AD5-ADDCE3410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21757-4C56-4C31-B00E-5482143D7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E177-3314-4EC8-92C9-E4E877D8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CF7A1-210C-4231-A215-6724FF99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96F5B-FE8E-45BD-8F3D-931A93CC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95C64D-2F47-49F8-86A9-6A31E0DD9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253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B641-8AE6-41D2-A2A2-127C3FD2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D159-844F-41E1-97A1-B30422C84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C744-753E-402D-AA00-A617F621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BDFC7-4C50-40E8-998F-919C3609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32F4E-28E7-4B2E-8FDB-0A4D1537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4AE4F2-0CE2-4835-A2FF-F1224936B79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983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2780-3EDD-4D4F-9FC9-D8D8FF4E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D515C-73A1-40B4-9F0E-D2EABE341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E599B-D0C1-47C1-954A-ADB87863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39404-CEB7-4D7E-8ED3-3992BF89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2E521-1E9A-43E4-8437-BDFDD8D3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1AB1C1-AC61-4996-A3A7-DC47AB9008F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400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69B7-CBFD-481C-B678-624BD5F9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21755-25FA-4D06-BDF0-EC8DBD94E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D61B8-7BA1-460C-AA3B-406BC765F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7BB62-C29F-4005-9DB4-2E0669FA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06AAE-B317-4880-AC35-27A74FAA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EF1B7-94D9-42BE-AE50-88DD5851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671AA1-3013-44D9-97B9-1A314212AE7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5004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C95E-4D1A-45B1-91D5-763C1410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F05C-2E96-4653-AB98-228505C99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42354-D73B-461D-826C-95AFD9AC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81941-5DAA-4167-8405-AD54DEA63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8674F-FFCB-4722-9AB0-A2C1A2CAD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AE82B-5578-405C-8D90-F423A7B2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1EA39-A9FF-4861-B02B-3E40AC57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ECF11-5185-4235-AB4E-EA6741A1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06E961-4CF9-4995-91CD-93DB43DA1CE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523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600E-589E-43F7-B264-CC49BA99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8C793-4618-45D0-91AF-C901854A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39230-8C8B-46C0-BA3D-98F72393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3D694-E3CD-4BE8-A492-E0B4ABD1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9F2BD-1EFD-47AA-9507-7521AE00893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294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33815-9CF3-4BB1-B146-8F0411D5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306A8-D914-4303-9518-77FAF548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3AC0-FBF4-41EF-95EF-88B53D52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2CED3A-EED6-4740-A4EC-B046DF2F67D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99592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AD2A-51F6-4BC8-B735-1FFD7579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2192-5AD8-4DE2-BC76-3E5C89251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3B999-C74B-46A4-A4C3-ABF86E594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A19EE-C567-4990-BA99-B103924C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24601-0BB2-4462-8E7A-427EB43A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A440-C8B3-4506-95BE-539F6199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5D3BD3-A581-4E0D-B2F1-D78B5000C93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984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D99D-AC67-4BDF-B9AE-D4F31C5F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9C958-52F0-4252-A504-8B73F1C74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88135-CCD0-46E8-B8B6-0B79AC2B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AC31F-78C5-4605-96EF-F49C96D0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9691-4FE7-4510-B562-E5C7416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28934-EF6D-43AC-9DAF-EFF1DA98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2A512F-8DD1-4347-A1E8-C077D1A1B5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284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7FA71-6239-4421-8159-473CF1070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7D4FD-72AB-4D87-B0D0-85882860C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3FC1-361C-42D8-9B28-F2130317895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9621-EFF7-4F4F-9DEE-0B5C259DB4F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05084-DAD5-4E9A-BEAF-623EB13B28D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C823F8AF-5E5C-4B16-B4C2-C70A7EA6ACC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B7733-E6D1-48F0-88C4-EEC0D0407D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9D8CA2-76FC-43EB-9DDE-4B338B48DA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024A02-E041-460F-AD49-FD0E5BB6BE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0E8DE-8FBE-4BB7-A9E0-B619CA5329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Εισαγωγή στο Arduino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C34CA-4068-4836-A2F8-F2D8C46662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071720"/>
            <a:ext cx="7825680" cy="5408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81" y="15021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Γνωριμία με το </a:t>
            </a:r>
            <a:r>
              <a:rPr lang="en-US" sz="2800" dirty="0"/>
              <a:t>Arduino Uno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3A316-B622-49BC-BE60-4459F493FD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68000" y="1254548"/>
            <a:ext cx="6488737" cy="51906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DB5AB7F-2D23-4A83-BAC6-CE801519615B}"/>
              </a:ext>
            </a:extLst>
          </p:cNvPr>
          <p:cNvSpPr/>
          <p:nvPr/>
        </p:nvSpPr>
        <p:spPr>
          <a:xfrm>
            <a:off x="3964298" y="2015231"/>
            <a:ext cx="648070" cy="550416"/>
          </a:xfrm>
          <a:prstGeom prst="ellipse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154CBD-13CD-4DCE-9CC1-8A72C299161C}"/>
              </a:ext>
            </a:extLst>
          </p:cNvPr>
          <p:cNvSpPr/>
          <p:nvPr/>
        </p:nvSpPr>
        <p:spPr>
          <a:xfrm>
            <a:off x="551949" y="26562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LED </a:t>
            </a:r>
            <a:r>
              <a:rPr lang="el-GR" sz="2800" dirty="0"/>
              <a:t>που αναβοσβήνει</a:t>
            </a:r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A5E9C5-C41B-4768-8445-DAB6EFB83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24752"/>
          <a:stretch/>
        </p:blipFill>
        <p:spPr>
          <a:xfrm>
            <a:off x="218689" y="137327"/>
            <a:ext cx="5356488" cy="377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6CA8A9-AA50-4528-9E0D-4A6B61A9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041" y="3873864"/>
            <a:ext cx="5834304" cy="2846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0001F6-81AA-4829-AFF9-36671C9E3697}"/>
              </a:ext>
            </a:extLst>
          </p:cNvPr>
          <p:cNvSpPr/>
          <p:nvPr/>
        </p:nvSpPr>
        <p:spPr>
          <a:xfrm>
            <a:off x="218689" y="4236165"/>
            <a:ext cx="2877832" cy="22837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File </a:t>
            </a:r>
            <a:r>
              <a:rPr lang="en-US" sz="3600" dirty="0">
                <a:sym typeface="Wingdings" panose="05000000000000000000" pitchFamily="2" charset="2"/>
              </a:rPr>
              <a:t></a:t>
            </a:r>
            <a:endParaRPr lang="en-US" sz="3600" dirty="0"/>
          </a:p>
          <a:p>
            <a:pPr algn="ctr"/>
            <a:r>
              <a:rPr lang="en-US" sz="3600" dirty="0"/>
              <a:t>Examples </a:t>
            </a:r>
            <a:r>
              <a:rPr lang="en-US" sz="3600" dirty="0">
                <a:sym typeface="Wingdings" panose="05000000000000000000" pitchFamily="2" charset="2"/>
              </a:rPr>
              <a:t></a:t>
            </a:r>
            <a:endParaRPr lang="en-US" sz="3600" dirty="0"/>
          </a:p>
          <a:p>
            <a:pPr algn="ctr"/>
            <a:r>
              <a:rPr lang="en-US" sz="3600" dirty="0"/>
              <a:t>Basics </a:t>
            </a:r>
            <a:r>
              <a:rPr lang="en-US" sz="3600" dirty="0">
                <a:sym typeface="Wingdings" panose="05000000000000000000" pitchFamily="2" charset="2"/>
              </a:rPr>
              <a:t></a:t>
            </a:r>
            <a:endParaRPr lang="en-US" sz="3600" dirty="0"/>
          </a:p>
          <a:p>
            <a:pPr algn="ctr"/>
            <a:r>
              <a:rPr lang="en-US" sz="3600" dirty="0"/>
              <a:t>Blink</a:t>
            </a:r>
            <a:endParaRPr lang="en-US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450548-ED3E-49EA-B79E-6224E3F000CD}"/>
              </a:ext>
            </a:extLst>
          </p:cNvPr>
          <p:cNvSpPr/>
          <p:nvPr/>
        </p:nvSpPr>
        <p:spPr>
          <a:xfrm>
            <a:off x="5280290" y="880619"/>
            <a:ext cx="3766055" cy="22837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/>
              <a:t>Αρχείο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</a:t>
            </a:r>
            <a:endParaRPr lang="en-US" sz="3600" dirty="0"/>
          </a:p>
          <a:p>
            <a:pPr algn="ctr"/>
            <a:r>
              <a:rPr lang="el-GR" sz="3600" dirty="0"/>
              <a:t>Παραδείγματα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</a:t>
            </a:r>
            <a:endParaRPr lang="en-US" sz="3600" dirty="0"/>
          </a:p>
          <a:p>
            <a:pPr algn="ctr"/>
            <a:r>
              <a:rPr lang="en-US" sz="3600" dirty="0"/>
              <a:t>Basics </a:t>
            </a:r>
            <a:r>
              <a:rPr lang="en-US" sz="3600" dirty="0">
                <a:sym typeface="Wingdings" panose="05000000000000000000" pitchFamily="2" charset="2"/>
              </a:rPr>
              <a:t></a:t>
            </a:r>
            <a:endParaRPr lang="en-US" sz="3600" dirty="0"/>
          </a:p>
          <a:p>
            <a:pPr algn="ctr"/>
            <a:r>
              <a:rPr lang="en-US" sz="3600" dirty="0"/>
              <a:t>Blink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2C5C4A-4344-45D9-97F4-0A95A04AC10C}"/>
              </a:ext>
            </a:extLst>
          </p:cNvPr>
          <p:cNvSpPr/>
          <p:nvPr/>
        </p:nvSpPr>
        <p:spPr>
          <a:xfrm>
            <a:off x="511581" y="420166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Μπορούμε να το κάνουμε να αναβοσβήνει ταχύτερα;</a:t>
            </a:r>
            <a:endParaRPr lang="en-US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F3247D-3A16-44C5-A2B2-9ABB20DF3011}"/>
              </a:ext>
            </a:extLst>
          </p:cNvPr>
          <p:cNvSpPr/>
          <p:nvPr/>
        </p:nvSpPr>
        <p:spPr>
          <a:xfrm>
            <a:off x="351783" y="1458506"/>
            <a:ext cx="3766055" cy="22837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/>
              <a:t>Τι πρέπει να αλλάξουμε;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981F0-1DBF-4036-9A0B-A97BEEDC4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60077" r="39611" b="4842"/>
          <a:stretch/>
        </p:blipFill>
        <p:spPr>
          <a:xfrm>
            <a:off x="4394445" y="4040449"/>
            <a:ext cx="4521267" cy="24568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DAD87AD-932A-43B3-8038-FF5AC68FF0B4}"/>
              </a:ext>
            </a:extLst>
          </p:cNvPr>
          <p:cNvSpPr/>
          <p:nvPr/>
        </p:nvSpPr>
        <p:spPr>
          <a:xfrm>
            <a:off x="5550656" y="2610035"/>
            <a:ext cx="2998540" cy="1581743"/>
          </a:xfrm>
          <a:prstGeom prst="wedgeEllipseCallout">
            <a:avLst>
              <a:gd name="adj1" fmla="val -35333"/>
              <a:gd name="adj2" fmla="val 107003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l-GR" dirty="0">
                <a:sym typeface="Wingdings" panose="05000000000000000000" pitchFamily="2" charset="2"/>
              </a:rPr>
              <a:t>Καθυστέρηση σε χιλιοστά δευτερόλέπτου!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18CB9-BCE6-4443-A2CB-2F64F679FD5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5920" y="1272373"/>
            <a:ext cx="8732160" cy="5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0356D-82BB-42FC-9AE7-02567FE4DBC8}"/>
              </a:ext>
            </a:extLst>
          </p:cNvPr>
          <p:cNvSpPr/>
          <p:nvPr/>
        </p:nvSpPr>
        <p:spPr>
          <a:xfrm>
            <a:off x="593660" y="329627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Από το Arduino στο Breadboard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4D86E-2D99-4575-A12D-FF121C2C984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1296000"/>
            <a:ext cx="8492760" cy="5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987581-C16D-4764-BA0D-39D382B1B8DD}"/>
              </a:ext>
            </a:extLst>
          </p:cNvPr>
          <p:cNvSpPr/>
          <p:nvPr/>
        </p:nvSpPr>
        <p:spPr>
          <a:xfrm>
            <a:off x="403581" y="292357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Ας δοκιμάσουμε και άλλες εξόδους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BE0928-89E3-44F8-8D9F-075EED5629DB}"/>
              </a:ext>
            </a:extLst>
          </p:cNvPr>
          <p:cNvSpPr/>
          <p:nvPr/>
        </p:nvSpPr>
        <p:spPr>
          <a:xfrm>
            <a:off x="360000" y="4609773"/>
            <a:ext cx="3724536" cy="190445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/>
              <a:t>Τι πρέπει να αλλάξουμε;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A92D3-A405-45B1-A045-21D4ED3461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27303" b="5238"/>
          <a:stretch/>
        </p:blipFill>
        <p:spPr>
          <a:xfrm>
            <a:off x="1814326" y="84450"/>
            <a:ext cx="5515348" cy="6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65A45D7-D9BD-42E1-B184-2EED2248DF8D}"/>
              </a:ext>
            </a:extLst>
          </p:cNvPr>
          <p:cNvSpPr/>
          <p:nvPr/>
        </p:nvSpPr>
        <p:spPr>
          <a:xfrm>
            <a:off x="3346881" y="3198180"/>
            <a:ext cx="736847" cy="461639"/>
          </a:xfrm>
          <a:prstGeom prst="ellipse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8D29BF-D08A-4B80-AC39-F552782CC3B9}"/>
              </a:ext>
            </a:extLst>
          </p:cNvPr>
          <p:cNvSpPr/>
          <p:nvPr/>
        </p:nvSpPr>
        <p:spPr>
          <a:xfrm>
            <a:off x="4125156" y="5626536"/>
            <a:ext cx="736847" cy="461639"/>
          </a:xfrm>
          <a:prstGeom prst="ellipse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6180A5-57CA-4F3C-8E4F-CE8097BF4430}"/>
              </a:ext>
            </a:extLst>
          </p:cNvPr>
          <p:cNvSpPr/>
          <p:nvPr/>
        </p:nvSpPr>
        <p:spPr>
          <a:xfrm>
            <a:off x="4083728" y="4941163"/>
            <a:ext cx="736847" cy="461639"/>
          </a:xfrm>
          <a:prstGeom prst="ellipse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74018-E8F8-4F75-B400-BB15FF77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2180" r="40785" b="3613"/>
          <a:stretch/>
        </p:blipFill>
        <p:spPr>
          <a:xfrm>
            <a:off x="2003312" y="1157390"/>
            <a:ext cx="5137375" cy="51291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FBA18E-2B12-42A4-8FBE-DDB07A23EB91}"/>
              </a:ext>
            </a:extLst>
          </p:cNvPr>
          <p:cNvSpPr/>
          <p:nvPr/>
        </p:nvSpPr>
        <p:spPr>
          <a:xfrm>
            <a:off x="511580" y="256846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Δύο </a:t>
            </a:r>
            <a:r>
              <a:rPr lang="en-US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 </a:t>
            </a: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μαζί!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972B33-73E5-4530-8E73-D075C2AACC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0878" y="1395682"/>
            <a:ext cx="8429040" cy="5073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E8C03E-1DE6-4F92-B4CB-8F62D27EB7B2}"/>
              </a:ext>
            </a:extLst>
          </p:cNvPr>
          <p:cNvSpPr/>
          <p:nvPr/>
        </p:nvSpPr>
        <p:spPr>
          <a:xfrm>
            <a:off x="511580" y="256846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Δύο </a:t>
            </a:r>
            <a:r>
              <a:rPr lang="en-US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 </a:t>
            </a: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μαζί!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4A3726-1A86-4A4B-B656-18FA728E0E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540" y="1065250"/>
            <a:ext cx="8278920" cy="56800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AE04AA-80D2-4FE2-BA13-F862FCD4B5B5}"/>
              </a:ext>
            </a:extLst>
          </p:cNvPr>
          <p:cNvSpPr/>
          <p:nvPr/>
        </p:nvSpPr>
        <p:spPr>
          <a:xfrm>
            <a:off x="485808" y="1154026"/>
            <a:ext cx="8169922" cy="479465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Αναμμένο το μισό χρόνο</a:t>
            </a: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B75D6A-FC78-45B9-A808-C1F578F5AA40}"/>
              </a:ext>
            </a:extLst>
          </p:cNvPr>
          <p:cNvSpPr/>
          <p:nvPr/>
        </p:nvSpPr>
        <p:spPr>
          <a:xfrm>
            <a:off x="485808" y="3117471"/>
            <a:ext cx="8169922" cy="47946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Αναμμένο τα 2/3 του χρόνου</a:t>
            </a:r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DDC395-F74A-466B-81FB-E4DB8A4B2128}"/>
              </a:ext>
            </a:extLst>
          </p:cNvPr>
          <p:cNvSpPr/>
          <p:nvPr/>
        </p:nvSpPr>
        <p:spPr>
          <a:xfrm>
            <a:off x="485808" y="5064641"/>
            <a:ext cx="8169922" cy="479465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Αναμμένο το 1/4 του χρόνου</a:t>
            </a:r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01AA46-6050-4A3A-A961-B183E6BAB830}"/>
              </a:ext>
            </a:extLst>
          </p:cNvPr>
          <p:cNvSpPr/>
          <p:nvPr/>
        </p:nvSpPr>
        <p:spPr>
          <a:xfrm>
            <a:off x="510350" y="176947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Μπορούμε να αλλάξουμε τη φωτεινότητα;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07B67DB-E62C-4047-AD23-1107F8FED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978464"/>
              </p:ext>
            </p:extLst>
          </p:nvPr>
        </p:nvGraphicFramePr>
        <p:xfrm>
          <a:off x="1800000" y="288000"/>
          <a:ext cx="5328000" cy="57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3B272D-FE76-4C1F-B561-4F60A9116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  <a:alphaModFix/>
          </a:blip>
          <a:srcRect l="18811" t="10179" r="25488" b="14637"/>
          <a:stretch/>
        </p:blipFill>
        <p:spPr>
          <a:xfrm rot="5400000">
            <a:off x="-166619" y="1693373"/>
            <a:ext cx="4584021" cy="37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B7652-0761-4C1A-8DD2-70CF070464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  <a:alphaModFix/>
          </a:blip>
          <a:srcRect r="26845"/>
          <a:stretch/>
        </p:blipFill>
        <p:spPr>
          <a:xfrm>
            <a:off x="4084892" y="1523820"/>
            <a:ext cx="4939881" cy="4051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F155FB9-D70C-4D97-A3AB-15BAB6B57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458853"/>
              </p:ext>
            </p:extLst>
          </p:nvPr>
        </p:nvGraphicFramePr>
        <p:xfrm>
          <a:off x="1474983" y="195720"/>
          <a:ext cx="6674718" cy="58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444830-B6AA-4943-98A7-43F00F2EB82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32000" y="1224000"/>
            <a:ext cx="4517640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2F919-14F8-4F49-BAD0-30913C9ED96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276960" y="4044959"/>
            <a:ext cx="2363039" cy="23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30C29-0A81-46A5-B2A2-91AADA941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233080" y="3409200"/>
            <a:ext cx="4151520" cy="311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115DA-E0A0-4033-AA41-4CA92E00B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384600" y="1728000"/>
            <a:ext cx="187200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F623B3-2878-4F3B-8DA2-E74751348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08" y="964337"/>
            <a:ext cx="5621784" cy="56217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361840-44E5-448B-87C5-5A58838AC859}"/>
              </a:ext>
            </a:extLst>
          </p:cNvPr>
          <p:cNvGrpSpPr/>
          <p:nvPr/>
        </p:nvGrpSpPr>
        <p:grpSpPr>
          <a:xfrm>
            <a:off x="1234641" y="271879"/>
            <a:ext cx="6674717" cy="575639"/>
            <a:chOff x="0" y="3840"/>
            <a:chExt cx="6674717" cy="57563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8377CE-F296-4932-9265-25E64A566450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5C3C3224-EE39-4515-9756-6109BE3C3690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/>
                <a:t>Τι θα </a:t>
              </a:r>
              <a:r>
                <a:rPr lang="el-GR" sz="2400" dirty="0"/>
                <a:t>χρησιμοποιήσουμε εμείς;</a:t>
              </a:r>
              <a:endParaRPr lang="en-US" sz="2400" kern="1200" dirty="0"/>
            </a:p>
          </p:txBody>
        </p:sp>
      </p:grp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AE3CF828-466A-49C5-84E3-C9FEBF2A1E0D}"/>
              </a:ext>
            </a:extLst>
          </p:cNvPr>
          <p:cNvSpPr/>
          <p:nvPr/>
        </p:nvSpPr>
        <p:spPr>
          <a:xfrm>
            <a:off x="64256" y="3604334"/>
            <a:ext cx="2421492" cy="941033"/>
          </a:xfrm>
          <a:prstGeom prst="wedgeEllipseCallout">
            <a:avLst>
              <a:gd name="adj1" fmla="val 40787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Κρύσταλλος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0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D1B70-74E8-4216-90AD-2CC9F005F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666473"/>
            <a:ext cx="8460705" cy="59829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B3C21C-E75D-4514-A086-BD27BDA52F24}"/>
              </a:ext>
            </a:extLst>
          </p:cNvPr>
          <p:cNvGrpSpPr/>
          <p:nvPr/>
        </p:nvGrpSpPr>
        <p:grpSpPr>
          <a:xfrm>
            <a:off x="1234641" y="271879"/>
            <a:ext cx="6674717" cy="575639"/>
            <a:chOff x="0" y="3840"/>
            <a:chExt cx="6674717" cy="5756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620D68-7034-42E4-B56A-A011F12B4851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4C6A5E5C-BCE8-4A85-9FC5-D8FF88ABE533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/>
                <a:t>Ακροδέκτες του </a:t>
              </a:r>
              <a:r>
                <a:rPr lang="en-US" sz="2400" kern="1200" dirty="0" err="1"/>
                <a:t>ATMega</a:t>
              </a:r>
              <a:r>
                <a:rPr lang="en-US" sz="2400" kern="1200" dirty="0"/>
                <a:t> 328p</a:t>
              </a:r>
            </a:p>
          </p:txBody>
        </p:sp>
      </p:grp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54EDF21-A806-4C3F-8C99-9CFCBA191A9A}"/>
              </a:ext>
            </a:extLst>
          </p:cNvPr>
          <p:cNvSpPr/>
          <p:nvPr/>
        </p:nvSpPr>
        <p:spPr>
          <a:xfrm>
            <a:off x="543650" y="3710866"/>
            <a:ext cx="2421492" cy="310718"/>
          </a:xfrm>
          <a:prstGeom prst="wedgeEllipseCallout">
            <a:avLst>
              <a:gd name="adj1" fmla="val 59485"/>
              <a:gd name="adj2" fmla="val 2994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Τροφοδοσία</a:t>
            </a:r>
            <a:endParaRPr lang="en-US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3D78EE7-743E-49F4-8D69-3EEE3B0F1F8C}"/>
              </a:ext>
            </a:extLst>
          </p:cNvPr>
          <p:cNvSpPr/>
          <p:nvPr/>
        </p:nvSpPr>
        <p:spPr>
          <a:xfrm>
            <a:off x="6215014" y="3866225"/>
            <a:ext cx="2421492" cy="310718"/>
          </a:xfrm>
          <a:prstGeom prst="wedgeEllipseCallout">
            <a:avLst>
              <a:gd name="adj1" fmla="val -58934"/>
              <a:gd name="adj2" fmla="val 385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Τροφοδοσία</a:t>
            </a:r>
            <a:endParaRPr lang="en-US" dirty="0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05BDD2BE-B9D1-43F8-827D-0163F8265054}"/>
              </a:ext>
            </a:extLst>
          </p:cNvPr>
          <p:cNvSpPr/>
          <p:nvPr/>
        </p:nvSpPr>
        <p:spPr>
          <a:xfrm>
            <a:off x="9523" y="4077360"/>
            <a:ext cx="1414288" cy="310718"/>
          </a:xfrm>
          <a:prstGeom prst="wedgeEllipseCallout">
            <a:avLst>
              <a:gd name="adj1" fmla="val 63885"/>
              <a:gd name="adj2" fmla="val 156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Κρύσταλλος</a:t>
            </a:r>
            <a:endParaRPr lang="en-US" sz="12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15CAA1-ADD3-4EE1-8A0D-70DB71D8DF83}"/>
              </a:ext>
            </a:extLst>
          </p:cNvPr>
          <p:cNvSpPr/>
          <p:nvPr/>
        </p:nvSpPr>
        <p:spPr>
          <a:xfrm>
            <a:off x="1754396" y="2194854"/>
            <a:ext cx="2240555" cy="1553592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6923A2A-7194-4D61-B1D5-A9AE556F9F9E}"/>
              </a:ext>
            </a:extLst>
          </p:cNvPr>
          <p:cNvSpPr/>
          <p:nvPr/>
        </p:nvSpPr>
        <p:spPr>
          <a:xfrm>
            <a:off x="5165437" y="2209288"/>
            <a:ext cx="2240555" cy="1553592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842F7CA-770B-45C3-9A5F-9451E65B85F5}"/>
              </a:ext>
            </a:extLst>
          </p:cNvPr>
          <p:cNvSpPr/>
          <p:nvPr/>
        </p:nvSpPr>
        <p:spPr>
          <a:xfrm>
            <a:off x="5185205" y="4280288"/>
            <a:ext cx="2121117" cy="1099580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311520-C093-4E34-A0A7-36A84B00838F}"/>
              </a:ext>
            </a:extLst>
          </p:cNvPr>
          <p:cNvSpPr/>
          <p:nvPr/>
        </p:nvSpPr>
        <p:spPr>
          <a:xfrm>
            <a:off x="1837678" y="4438016"/>
            <a:ext cx="2121117" cy="941852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AC8E6B7-FBFE-453D-8012-F3E4BF126958}"/>
              </a:ext>
            </a:extLst>
          </p:cNvPr>
          <p:cNvSpPr/>
          <p:nvPr/>
        </p:nvSpPr>
        <p:spPr>
          <a:xfrm>
            <a:off x="3511440" y="5528933"/>
            <a:ext cx="2121117" cy="941852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Είσοδοι</a:t>
            </a:r>
          </a:p>
          <a:p>
            <a:pPr algn="ctr"/>
            <a:r>
              <a:rPr lang="el-GR" dirty="0">
                <a:solidFill>
                  <a:srgbClr val="FF0000"/>
                </a:solidFill>
              </a:rPr>
              <a:t>Έξοδοι (Θύρες)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D4B3DC-AD7B-4902-8C5E-BC469B45969F}"/>
              </a:ext>
            </a:extLst>
          </p:cNvPr>
          <p:cNvGrpSpPr/>
          <p:nvPr/>
        </p:nvGrpSpPr>
        <p:grpSpPr>
          <a:xfrm>
            <a:off x="2360734" y="152175"/>
            <a:ext cx="6674717" cy="575639"/>
            <a:chOff x="0" y="3840"/>
            <a:chExt cx="6674717" cy="57563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FC85C83-64AE-41AB-9BE1-3170E3CEFB68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07058E3-5F24-4293-9D29-74797E9C522F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dirty="0"/>
                <a:t>Είσοδοι και Έξοδοι</a:t>
              </a:r>
              <a:endParaRPr lang="en-US" sz="24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8D28EA-324A-4042-A154-F9604B28A989}"/>
              </a:ext>
            </a:extLst>
          </p:cNvPr>
          <p:cNvGrpSpPr/>
          <p:nvPr/>
        </p:nvGrpSpPr>
        <p:grpSpPr>
          <a:xfrm>
            <a:off x="2095131" y="976545"/>
            <a:ext cx="3453565" cy="2921246"/>
            <a:chOff x="2095131" y="976545"/>
            <a:chExt cx="3453565" cy="29212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4340D4-7474-4A4A-BE09-9A71296B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131" y="2120454"/>
              <a:ext cx="2840854" cy="14204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6D394-04DA-47D7-9D6A-D667A6F0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834" y="976545"/>
              <a:ext cx="998302" cy="17133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AE95E6-CD3B-43D7-B046-A3255F96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13417"/>
              <a:ext cx="976696" cy="1484374"/>
            </a:xfrm>
            <a:prstGeom prst="rect">
              <a:avLst/>
            </a:prstGeom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E28D3A-9640-4FE3-826B-C6D0ACFB1E6F}"/>
              </a:ext>
            </a:extLst>
          </p:cNvPr>
          <p:cNvSpPr/>
          <p:nvPr/>
        </p:nvSpPr>
        <p:spPr>
          <a:xfrm>
            <a:off x="5919939" y="976545"/>
            <a:ext cx="3087412" cy="148437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 έξοδος μπορεί να δώσει ρεύμα ή να στείλει σήμα σε κάποιο εξάρτημα όποτε θελήσουμε εμείς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F1CAC-3BB9-4CC4-9DB8-B49D80901FE4}"/>
              </a:ext>
            </a:extLst>
          </p:cNvPr>
          <p:cNvGrpSpPr/>
          <p:nvPr/>
        </p:nvGrpSpPr>
        <p:grpSpPr>
          <a:xfrm>
            <a:off x="2095131" y="3304919"/>
            <a:ext cx="2629807" cy="2744298"/>
            <a:chOff x="2095131" y="3304919"/>
            <a:chExt cx="2629807" cy="27442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5BC02-27B1-4F51-97C2-1BD892249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8" t="17370" r="27920" b="21246"/>
            <a:stretch/>
          </p:blipFill>
          <p:spPr>
            <a:xfrm>
              <a:off x="3343317" y="3304919"/>
              <a:ext cx="1075747" cy="149588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C54558-5352-4B53-849A-6E0AC503A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42" y="4564843"/>
              <a:ext cx="976696" cy="14843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BFD39C-51E7-42C4-BEF3-7FD31C00B6F6}"/>
                </a:ext>
              </a:extLst>
            </p:cNvPr>
            <p:cNvCxnSpPr>
              <a:cxnSpLocks/>
            </p:cNvCxnSpPr>
            <p:nvPr/>
          </p:nvCxnSpPr>
          <p:spPr>
            <a:xfrm>
              <a:off x="2095131" y="3897791"/>
              <a:ext cx="806085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56896B-B32B-43E9-8381-2F8D29E0081B}"/>
                </a:ext>
              </a:extLst>
            </p:cNvPr>
            <p:cNvCxnSpPr>
              <a:cxnSpLocks/>
            </p:cNvCxnSpPr>
            <p:nvPr/>
          </p:nvCxnSpPr>
          <p:spPr>
            <a:xfrm>
              <a:off x="2901216" y="4800805"/>
              <a:ext cx="884202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ACB67E-CA7F-4F8C-8DAE-14DB24645BD5}"/>
                </a:ext>
              </a:extLst>
            </p:cNvPr>
            <p:cNvCxnSpPr>
              <a:cxnSpLocks/>
            </p:cNvCxnSpPr>
            <p:nvPr/>
          </p:nvCxnSpPr>
          <p:spPr>
            <a:xfrm>
              <a:off x="2894120" y="3888419"/>
              <a:ext cx="8878" cy="941033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A617E91-56F0-49DF-98A6-15C74BEB27AD}"/>
              </a:ext>
            </a:extLst>
          </p:cNvPr>
          <p:cNvSpPr/>
          <p:nvPr/>
        </p:nvSpPr>
        <p:spPr>
          <a:xfrm>
            <a:off x="4823989" y="3822656"/>
            <a:ext cx="3087412" cy="148437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 είσοδος μπορεί να χρησιμοποιηθεί για να διαβάσουμε ένα αισθητήρα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8E124B-423D-4A38-A9CF-DD938F4B2091}"/>
              </a:ext>
            </a:extLst>
          </p:cNvPr>
          <p:cNvSpPr/>
          <p:nvPr/>
        </p:nvSpPr>
        <p:spPr>
          <a:xfrm>
            <a:off x="256739" y="5835211"/>
            <a:ext cx="8778712" cy="88105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Μπορούμε εμείς να ορίσουμε ποιοι ακροδέκτες είναι έξοδοι και ποιοι είσοδοι!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6D156-20A3-4852-93BE-75544EFD4E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18"/>
          <a:stretch/>
        </p:blipFill>
        <p:spPr>
          <a:xfrm>
            <a:off x="286103" y="569426"/>
            <a:ext cx="2323933" cy="39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6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02FE6-4D4F-4C3E-8F82-9AA582F7BDF3}"/>
              </a:ext>
            </a:extLst>
          </p:cNvPr>
          <p:cNvGrpSpPr/>
          <p:nvPr/>
        </p:nvGrpSpPr>
        <p:grpSpPr>
          <a:xfrm>
            <a:off x="3593989" y="248575"/>
            <a:ext cx="3046520" cy="2283780"/>
            <a:chOff x="3593989" y="248575"/>
            <a:chExt cx="3046520" cy="228378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778EDEF-EB1E-440D-AF85-A47806D1C22C}"/>
                </a:ext>
              </a:extLst>
            </p:cNvPr>
            <p:cNvSpPr/>
            <p:nvPr/>
          </p:nvSpPr>
          <p:spPr>
            <a:xfrm>
              <a:off x="3593989" y="248575"/>
              <a:ext cx="2877832" cy="228378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ROM</a:t>
              </a:r>
              <a:endParaRPr lang="en-US" sz="3200" dirty="0"/>
            </a:p>
            <a:p>
              <a:pPr algn="ctr"/>
              <a:r>
                <a:rPr lang="en-US" sz="2400" dirty="0"/>
                <a:t>Flash</a:t>
              </a:r>
              <a:endParaRPr lang="en-US" sz="60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20012F-8A87-49B3-8A49-EAFA1CEADCE6}"/>
                </a:ext>
              </a:extLst>
            </p:cNvPr>
            <p:cNvSpPr/>
            <p:nvPr/>
          </p:nvSpPr>
          <p:spPr>
            <a:xfrm>
              <a:off x="6471821" y="1242873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BE9D3C5-5C45-4411-AE8A-0021D98209CC}"/>
              </a:ext>
            </a:extLst>
          </p:cNvPr>
          <p:cNvSpPr/>
          <p:nvPr/>
        </p:nvSpPr>
        <p:spPr>
          <a:xfrm>
            <a:off x="648071" y="1159645"/>
            <a:ext cx="2340000" cy="900000"/>
          </a:xfrm>
          <a:prstGeom prst="wedgeRoundRectCallout">
            <a:avLst>
              <a:gd name="adj1" fmla="val 79977"/>
              <a:gd name="adj2" fmla="val -895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</a:t>
            </a:r>
            <a:r>
              <a:rPr lang="el-G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πρόγραμμα μας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F1E27B-A96E-4C6B-872F-88C70A2E3A69}"/>
              </a:ext>
            </a:extLst>
          </p:cNvPr>
          <p:cNvGrpSpPr/>
          <p:nvPr/>
        </p:nvGrpSpPr>
        <p:grpSpPr>
          <a:xfrm>
            <a:off x="632547" y="2789068"/>
            <a:ext cx="6000196" cy="2283780"/>
            <a:chOff x="632547" y="2789068"/>
            <a:chExt cx="6000196" cy="2283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0A849A-5F1D-411A-883D-9FEAEA1AFF27}"/>
                </a:ext>
              </a:extLst>
            </p:cNvPr>
            <p:cNvSpPr/>
            <p:nvPr/>
          </p:nvSpPr>
          <p:spPr>
            <a:xfrm>
              <a:off x="6464055" y="3862538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7D299E-3578-49C9-B1ED-F0FC09B977E4}"/>
                </a:ext>
              </a:extLst>
            </p:cNvPr>
            <p:cNvGrpSpPr/>
            <p:nvPr/>
          </p:nvGrpSpPr>
          <p:grpSpPr>
            <a:xfrm>
              <a:off x="632547" y="2789068"/>
              <a:ext cx="5823750" cy="2283780"/>
              <a:chOff x="648071" y="2797946"/>
              <a:chExt cx="5823750" cy="228378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8339906-592F-4C30-8011-E68E74ED34CB}"/>
                  </a:ext>
                </a:extLst>
              </p:cNvPr>
              <p:cNvSpPr/>
              <p:nvPr/>
            </p:nvSpPr>
            <p:spPr>
              <a:xfrm>
                <a:off x="3593989" y="2797946"/>
                <a:ext cx="2877832" cy="228378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200" dirty="0"/>
                  <a:t>RAM</a:t>
                </a:r>
                <a:endParaRPr lang="en-US" sz="3200" dirty="0"/>
              </a:p>
            </p:txBody>
          </p:sp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F3ABE585-DBE6-4E36-B25B-9BDD611F7597}"/>
                  </a:ext>
                </a:extLst>
              </p:cNvPr>
              <p:cNvSpPr/>
              <p:nvPr/>
            </p:nvSpPr>
            <p:spPr>
              <a:xfrm>
                <a:off x="648071" y="3483560"/>
                <a:ext cx="2340000" cy="900000"/>
              </a:xfrm>
              <a:prstGeom prst="wedgeRoundRectCallout">
                <a:avLst>
                  <a:gd name="adj1" fmla="val 79977"/>
                  <a:gd name="adj2" fmla="val -8957"/>
                  <a:gd name="adj3" fmla="val 1666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l-G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Δεδομένα που παράγονται κατά την εκτέλεση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A81899-7D2E-4EB5-95A4-D8BD09533381}"/>
              </a:ext>
            </a:extLst>
          </p:cNvPr>
          <p:cNvGrpSpPr/>
          <p:nvPr/>
        </p:nvGrpSpPr>
        <p:grpSpPr>
          <a:xfrm>
            <a:off x="6640509" y="248574"/>
            <a:ext cx="2050730" cy="5001839"/>
            <a:chOff x="6640509" y="248574"/>
            <a:chExt cx="2050730" cy="50018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8A08DF-B998-4995-9E75-F608B4645ED5}"/>
                </a:ext>
              </a:extLst>
            </p:cNvPr>
            <p:cNvSpPr/>
            <p:nvPr/>
          </p:nvSpPr>
          <p:spPr>
            <a:xfrm rot="5400000">
              <a:off x="7643674" y="5103925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42A2345-615E-49B3-BF96-4A3AC1E97036}"/>
                </a:ext>
              </a:extLst>
            </p:cNvPr>
            <p:cNvSpPr/>
            <p:nvPr/>
          </p:nvSpPr>
          <p:spPr>
            <a:xfrm>
              <a:off x="6640509" y="248574"/>
              <a:ext cx="2050730" cy="4833151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CPU</a:t>
              </a:r>
              <a:endParaRPr lang="en-US" sz="3200" dirty="0"/>
            </a:p>
            <a:p>
              <a:pPr algn="ctr"/>
              <a:r>
                <a:rPr lang="el-GR" dirty="0"/>
                <a:t>Επεξεργαστής</a:t>
              </a:r>
              <a:endParaRPr lang="en-US" sz="6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BF0154-C667-4F7B-B7E4-DF8E3172209E}"/>
              </a:ext>
            </a:extLst>
          </p:cNvPr>
          <p:cNvGrpSpPr/>
          <p:nvPr/>
        </p:nvGrpSpPr>
        <p:grpSpPr>
          <a:xfrm>
            <a:off x="648071" y="5223029"/>
            <a:ext cx="8043168" cy="1026851"/>
            <a:chOff x="648071" y="5223029"/>
            <a:chExt cx="8043168" cy="10268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8936126-8355-48EE-B7DA-90B376B04021}"/>
                </a:ext>
              </a:extLst>
            </p:cNvPr>
            <p:cNvSpPr/>
            <p:nvPr/>
          </p:nvSpPr>
          <p:spPr>
            <a:xfrm>
              <a:off x="3593989" y="5223029"/>
              <a:ext cx="5097250" cy="102685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I/O</a:t>
              </a:r>
              <a:endParaRPr lang="en-US" sz="1600" dirty="0"/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FD4AC35-D7FE-4948-8351-6D5E54A5EE79}"/>
                </a:ext>
              </a:extLst>
            </p:cNvPr>
            <p:cNvSpPr/>
            <p:nvPr/>
          </p:nvSpPr>
          <p:spPr>
            <a:xfrm>
              <a:off x="648071" y="5286454"/>
              <a:ext cx="2340000" cy="900000"/>
            </a:xfrm>
            <a:prstGeom prst="wedgeRoundRectCallout">
              <a:avLst>
                <a:gd name="adj1" fmla="val 79977"/>
                <a:gd name="adj2" fmla="val -8957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l-GR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Είσοδοι / Έξοδοι</a:t>
              </a:r>
            </a:p>
            <a:p>
              <a:pPr algn="ctr"/>
              <a:r>
                <a:rPr lang="el-GR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Επικοινωνία με τον έξω κόσμο!</a:t>
              </a:r>
              <a:endPara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369D4F-969E-4C1F-BC86-3820B1F654C0}"/>
              </a:ext>
            </a:extLst>
          </p:cNvPr>
          <p:cNvSpPr/>
          <p:nvPr/>
        </p:nvSpPr>
        <p:spPr>
          <a:xfrm>
            <a:off x="392848" y="256751"/>
            <a:ext cx="2850445" cy="52981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Τι έχει μέσα;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703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4C0057-2AC6-41FD-9BCE-141C7BCF946A}"/>
              </a:ext>
            </a:extLst>
          </p:cNvPr>
          <p:cNvSpPr/>
          <p:nvPr/>
        </p:nvSpPr>
        <p:spPr>
          <a:xfrm>
            <a:off x="392848" y="256751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Πως προγραμματίζεται;</a:t>
            </a:r>
            <a:endParaRPr lang="en-US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0B33E8-E87C-4958-8465-D3521AA3B081}"/>
              </a:ext>
            </a:extLst>
          </p:cNvPr>
          <p:cNvSpPr/>
          <p:nvPr/>
        </p:nvSpPr>
        <p:spPr>
          <a:xfrm>
            <a:off x="1697866" y="1333168"/>
            <a:ext cx="2877832" cy="22837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ROM</a:t>
            </a:r>
            <a:endParaRPr lang="en-US" sz="3200" dirty="0"/>
          </a:p>
          <a:p>
            <a:pPr algn="ctr"/>
            <a:r>
              <a:rPr lang="el-GR" sz="2400" dirty="0"/>
              <a:t>Γράφουμε το πρόγραμμα μας εδώ</a:t>
            </a:r>
            <a:endParaRPr lang="en-US" sz="6000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E964AE0-FD36-490C-8091-F8A51FBEDCDD}"/>
              </a:ext>
            </a:extLst>
          </p:cNvPr>
          <p:cNvSpPr/>
          <p:nvPr/>
        </p:nvSpPr>
        <p:spPr>
          <a:xfrm>
            <a:off x="4822687" y="1697151"/>
            <a:ext cx="2877832" cy="1305019"/>
          </a:xfrm>
          <a:prstGeom prst="wedgeEllipseCallout">
            <a:avLst>
              <a:gd name="adj1" fmla="val -77916"/>
              <a:gd name="adj2" fmla="val 171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Γίνεται να γράψουμε κάτι στη </a:t>
            </a:r>
            <a:r>
              <a:rPr lang="en-US" dirty="0"/>
              <a:t>ROM;;;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DF1E3A-9B94-44D3-936C-CD73950DED58}"/>
              </a:ext>
            </a:extLst>
          </p:cNvPr>
          <p:cNvGrpSpPr/>
          <p:nvPr/>
        </p:nvGrpSpPr>
        <p:grpSpPr>
          <a:xfrm>
            <a:off x="1427838" y="3322123"/>
            <a:ext cx="6979316" cy="3446632"/>
            <a:chOff x="1427838" y="3322123"/>
            <a:chExt cx="6979316" cy="3446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4F0D6F-9ED6-49BD-A424-B3B1391C3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5" t="16051" r="8091" b="15988"/>
            <a:stretch/>
          </p:blipFill>
          <p:spPr>
            <a:xfrm>
              <a:off x="4305670" y="3322123"/>
              <a:ext cx="4101484" cy="3446632"/>
            </a:xfrm>
            <a:prstGeom prst="rect">
              <a:avLst/>
            </a:prstGeom>
          </p:spPr>
        </p:pic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E6E7DDBE-F110-4C80-A274-2A9A4B649C75}"/>
                </a:ext>
              </a:extLst>
            </p:cNvPr>
            <p:cNvSpPr/>
            <p:nvPr/>
          </p:nvSpPr>
          <p:spPr>
            <a:xfrm>
              <a:off x="1427838" y="5147180"/>
              <a:ext cx="2877832" cy="755304"/>
            </a:xfrm>
            <a:prstGeom prst="wedgeEllipseCallout">
              <a:avLst>
                <a:gd name="adj1" fmla="val 76635"/>
                <a:gd name="adj2" fmla="val 13790"/>
              </a:avLst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Programmer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5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D8B1A9-E829-478E-8F6D-4AA824992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35258"/>
              </p:ext>
            </p:extLst>
          </p:nvPr>
        </p:nvGraphicFramePr>
        <p:xfrm>
          <a:off x="1836000" y="211501"/>
          <a:ext cx="5472000" cy="57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2037D1F-FE90-4867-BF97-55E546A0975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52000" y="1007999"/>
            <a:ext cx="7068240" cy="53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222</Words>
  <Application>Microsoft Office PowerPoint</Application>
  <PresentationFormat>On-screen Show (4:3)</PresentationFormat>
  <Paragraphs>56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Liberation Serif</vt:lpstr>
      <vt:lpstr>Wingdings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56</cp:revision>
  <dcterms:created xsi:type="dcterms:W3CDTF">2015-11-18T00:35:39Z</dcterms:created>
  <dcterms:modified xsi:type="dcterms:W3CDTF">2019-12-13T13:24:08Z</dcterms:modified>
</cp:coreProperties>
</file>